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0" r:id="rId7"/>
    <p:sldId id="260" r:id="rId8"/>
    <p:sldId id="271" r:id="rId9"/>
    <p:sldId id="272" r:id="rId10"/>
    <p:sldId id="283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4" r:id="rId21"/>
    <p:sldId id="285" r:id="rId22"/>
    <p:sldId id="286" r:id="rId23"/>
    <p:sldId id="282" r:id="rId24"/>
    <p:sldId id="287" r:id="rId25"/>
    <p:sldId id="288" r:id="rId26"/>
    <p:sldId id="261" r:id="rId27"/>
    <p:sldId id="267" r:id="rId28"/>
  </p:sldIdLst>
  <p:sldSz cx="12192000" cy="6858000"/>
  <p:notesSz cx="6858000" cy="9144000"/>
  <p:defaultTextStyle>
    <a:defPPr lvl="0">
      <a:defRPr lang="en-US"/>
    </a:defPPr>
    <a:lvl1pPr marL="0" lv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50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7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60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622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72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50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86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1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49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25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86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1041165B-A8FC-4828-B3AF-A52944567029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AEDA2B4-29D7-43E0-A304-07322C9A7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71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7A38A-CF05-4926-A4B5-157813E96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실감 데이터 최종 결과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07EFF1-2C4D-470D-BAC0-04D78C710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0093" y="4094861"/>
            <a:ext cx="9144000" cy="1309255"/>
          </a:xfrm>
        </p:spPr>
        <p:txBody>
          <a:bodyPr>
            <a:normAutofit/>
          </a:bodyPr>
          <a:lstStyle/>
          <a:p>
            <a:pPr algn="r"/>
            <a:r>
              <a:rPr lang="en-US" altLang="ko-KR" sz="2400" dirty="0">
                <a:latin typeface="+mj-ea"/>
                <a:ea typeface="+mj-ea"/>
              </a:rPr>
              <a:t>2</a:t>
            </a:r>
            <a:r>
              <a:rPr lang="ko-KR" altLang="en-US" sz="2400" dirty="0">
                <a:latin typeface="+mj-ea"/>
                <a:ea typeface="+mj-ea"/>
              </a:rPr>
              <a:t>조 </a:t>
            </a:r>
            <a:endParaRPr lang="en-US" altLang="ko-KR" sz="2400" dirty="0">
              <a:latin typeface="+mj-ea"/>
              <a:ea typeface="+mj-ea"/>
            </a:endParaRPr>
          </a:p>
          <a:p>
            <a:pPr algn="r"/>
            <a:r>
              <a:rPr lang="ko-KR" altLang="en-US" sz="2400" dirty="0">
                <a:latin typeface="+mj-ea"/>
                <a:ea typeface="+mj-ea"/>
              </a:rPr>
              <a:t>김원준 박승현 이대호 정명관 </a:t>
            </a:r>
            <a:r>
              <a:rPr lang="ko-KR" altLang="en-US" sz="2400" dirty="0" err="1">
                <a:latin typeface="+mj-ea"/>
                <a:ea typeface="+mj-ea"/>
              </a:rPr>
              <a:t>정연범</a:t>
            </a:r>
            <a:r>
              <a:rPr lang="ko-KR" altLang="en-US" sz="2400" dirty="0">
                <a:latin typeface="+mj-ea"/>
                <a:ea typeface="+mj-ea"/>
              </a:rPr>
              <a:t> 정햇살 </a:t>
            </a:r>
          </a:p>
        </p:txBody>
      </p:sp>
    </p:spTree>
    <p:extLst>
      <p:ext uri="{BB962C8B-B14F-4D97-AF65-F5344CB8AC3E}">
        <p14:creationId xmlns:p14="http://schemas.microsoft.com/office/powerpoint/2010/main" val="287926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297505" y="2018731"/>
            <a:ext cx="6904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사진 등록 기능 </a:t>
            </a:r>
            <a:r>
              <a:rPr lang="en-US" altLang="ko-KR" sz="2900" dirty="0"/>
              <a:t>(2)-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회원가입기능에서 사진을 삽입하고 회원가입을 등록할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04" y="2753910"/>
            <a:ext cx="7231162" cy="317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81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6904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 </a:t>
            </a:r>
            <a:r>
              <a:rPr lang="ko-KR" altLang="en-US" sz="2900" dirty="0"/>
              <a:t>내 글 등록 </a:t>
            </a:r>
            <a:r>
              <a:rPr lang="en-US" altLang="ko-KR" sz="2900" dirty="0"/>
              <a:t>(POST)  / </a:t>
            </a:r>
            <a:r>
              <a:rPr lang="ko-KR" altLang="en-US" sz="2900" dirty="0"/>
              <a:t>변경 </a:t>
            </a:r>
            <a:r>
              <a:rPr lang="en-US" altLang="ko-KR" sz="2900" dirty="0"/>
              <a:t>/ </a:t>
            </a:r>
            <a:r>
              <a:rPr lang="ko-KR" altLang="en-US" sz="2900" dirty="0"/>
              <a:t>삭제 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내 글을 등록할 수 있고  변경할 수 있으며 포스트 등록자일 경우 삭제할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09" y="2601747"/>
            <a:ext cx="7719745" cy="228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8" y="2738747"/>
            <a:ext cx="7719745" cy="328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2" y="3000410"/>
            <a:ext cx="7711790" cy="163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02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6904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 </a:t>
            </a:r>
            <a:r>
              <a:rPr lang="ko-KR" altLang="en-US" sz="2900" dirty="0"/>
              <a:t>다른 회원 </a:t>
            </a:r>
            <a:r>
              <a:rPr lang="en-US" altLang="ko-KR" sz="2900" dirty="0"/>
              <a:t>Follow/Unfollow </a:t>
            </a:r>
            <a:r>
              <a:rPr lang="ko-KR" altLang="en-US" sz="2900" dirty="0"/>
              <a:t>기능 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친구 리스트에서 친구를 </a:t>
            </a:r>
            <a:r>
              <a:rPr lang="ko-KR" altLang="en-US" sz="2500" dirty="0" err="1"/>
              <a:t>언팔로우</a:t>
            </a:r>
            <a:r>
              <a:rPr lang="ko-KR" altLang="en-US" sz="2500" dirty="0"/>
              <a:t> 할 </a:t>
            </a:r>
            <a:r>
              <a:rPr lang="ko-KR" altLang="en-US" sz="2500" dirty="0" err="1"/>
              <a:t>수있다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94D440-4A19-4747-AC42-8E1410F6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1" y="4437030"/>
            <a:ext cx="7949981" cy="19388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AF2024-197D-484C-924E-88C29D32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11" y="2753910"/>
            <a:ext cx="74771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30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6904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 </a:t>
            </a:r>
            <a:r>
              <a:rPr lang="ko-KR" altLang="en-US" sz="2900" dirty="0"/>
              <a:t>댓글 등록 </a:t>
            </a:r>
            <a:r>
              <a:rPr lang="en-US" altLang="ko-KR" sz="2900" dirty="0"/>
              <a:t>/ </a:t>
            </a:r>
            <a:r>
              <a:rPr lang="ko-KR" altLang="en-US" sz="2900" dirty="0"/>
              <a:t>변경 </a:t>
            </a:r>
            <a:r>
              <a:rPr lang="en-US" altLang="ko-KR" sz="2900" dirty="0"/>
              <a:t>/ </a:t>
            </a:r>
            <a:r>
              <a:rPr lang="ko-KR" altLang="en-US" sz="2900" dirty="0"/>
              <a:t>삭제 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ko-KR" altLang="en-US" sz="2500" dirty="0"/>
              <a:t>포스트 글에 댓글을 달수 있고 그 댓글을 작성한 사람은 변경 및 삭제를 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55C39D-DA4E-4C0F-9705-E483E504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67" y="2630183"/>
            <a:ext cx="4981380" cy="2994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CCFDCD-6B69-40C7-B2E0-3011390A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82" y="3429000"/>
            <a:ext cx="5388998" cy="32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1212831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 </a:t>
            </a:r>
            <a:r>
              <a:rPr lang="ko-KR" altLang="en-US" sz="2900" dirty="0"/>
              <a:t>나를 </a:t>
            </a:r>
            <a:r>
              <a:rPr lang="en-US" altLang="ko-KR" sz="2900" dirty="0"/>
              <a:t>Follow </a:t>
            </a:r>
            <a:r>
              <a:rPr lang="ko-KR" altLang="en-US" sz="2900" dirty="0"/>
              <a:t>하는 회원 리스트 확인 </a:t>
            </a:r>
            <a:r>
              <a:rPr lang="en-US" altLang="ko-KR" sz="2900" dirty="0"/>
              <a:t>/ </a:t>
            </a:r>
            <a:r>
              <a:rPr lang="ko-KR" altLang="en-US" sz="2900" dirty="0"/>
              <a:t>나를 </a:t>
            </a:r>
            <a:r>
              <a:rPr lang="en-US" altLang="ko-KR" sz="2900" dirty="0"/>
              <a:t>Unfollow </a:t>
            </a:r>
            <a:r>
              <a:rPr lang="ko-KR" altLang="en-US" sz="2900" dirty="0"/>
              <a:t>한 회원 리스트 확인 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54356" y="2879170"/>
            <a:ext cx="390820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누가 나를 </a:t>
            </a:r>
            <a:r>
              <a:rPr lang="en-US" altLang="ko-KR" sz="2500" dirty="0"/>
              <a:t>Follow/unfollow </a:t>
            </a:r>
            <a:r>
              <a:rPr lang="ko-KR" altLang="en-US" sz="2500" dirty="0"/>
              <a:t>했는지 확인할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41" y="3258720"/>
            <a:ext cx="7364913" cy="213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2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133057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현재 회원의 </a:t>
            </a:r>
            <a:r>
              <a:rPr lang="en-US" altLang="ko-KR" sz="2900" dirty="0"/>
              <a:t>Post </a:t>
            </a:r>
            <a:r>
              <a:rPr lang="ko-KR" altLang="en-US" sz="2900" dirty="0"/>
              <a:t>와 </a:t>
            </a:r>
            <a:r>
              <a:rPr lang="en-US" altLang="ko-KR" sz="2900" dirty="0"/>
              <a:t>Follow </a:t>
            </a:r>
            <a:r>
              <a:rPr lang="ko-KR" altLang="en-US" sz="2900" dirty="0"/>
              <a:t>중인 다른 회원 </a:t>
            </a:r>
            <a:r>
              <a:rPr lang="en-US" altLang="ko-KR" sz="2900" dirty="0"/>
              <a:t>Post </a:t>
            </a:r>
            <a:r>
              <a:rPr lang="ko-KR" altLang="en-US" sz="2900" dirty="0"/>
              <a:t>의 시간 순서 배열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54355" y="2954326"/>
            <a:ext cx="390820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/>
              <a:t>자신의 포스트 글과 </a:t>
            </a:r>
            <a:r>
              <a:rPr lang="en-US" altLang="ko-KR" sz="2500" dirty="0"/>
              <a:t>follow</a:t>
            </a:r>
            <a:r>
              <a:rPr lang="ko-KR" altLang="en-US" sz="2500" dirty="0"/>
              <a:t>중인 다른 회원의 글이 시간순서배열대로 정렬되어 있다</a:t>
            </a:r>
            <a:r>
              <a:rPr lang="en-US" altLang="ko-KR" sz="2500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/>
              <a:t>(post </a:t>
            </a:r>
            <a:r>
              <a:rPr lang="ko-KR" altLang="en-US" sz="2500" dirty="0"/>
              <a:t>버튼 누르면 </a:t>
            </a:r>
            <a:r>
              <a:rPr lang="ko-KR" altLang="en-US" sz="2500" dirty="0" err="1"/>
              <a:t>새로고침</a:t>
            </a:r>
            <a:r>
              <a:rPr lang="en-US" altLang="ko-KR" sz="2500" dirty="0"/>
              <a:t>)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3151289"/>
            <a:ext cx="8000367" cy="19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40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1325565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 현재 회원의 </a:t>
            </a:r>
            <a:r>
              <a:rPr lang="en-US" altLang="ko-KR" sz="2900" dirty="0"/>
              <a:t>Post </a:t>
            </a:r>
            <a:r>
              <a:rPr lang="ko-KR" altLang="en-US" sz="2900" dirty="0"/>
              <a:t>와 </a:t>
            </a:r>
            <a:r>
              <a:rPr lang="en-US" altLang="ko-KR" sz="2900" dirty="0"/>
              <a:t>Follow </a:t>
            </a:r>
            <a:r>
              <a:rPr lang="ko-KR" altLang="en-US" sz="2900" dirty="0"/>
              <a:t>중인 다른 회원 </a:t>
            </a:r>
            <a:r>
              <a:rPr lang="en-US" altLang="ko-KR" sz="2900" dirty="0"/>
              <a:t>Post </a:t>
            </a:r>
            <a:r>
              <a:rPr lang="ko-KR" altLang="en-US" sz="2900" dirty="0"/>
              <a:t>의 내용 검색 기능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954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</a:t>
            </a:r>
            <a:r>
              <a:rPr lang="ko-KR" altLang="en-US" sz="2800" dirty="0"/>
              <a:t> 현재 회원의 </a:t>
            </a:r>
            <a:r>
              <a:rPr lang="en-US" altLang="ko-KR" sz="2800" dirty="0"/>
              <a:t>Post </a:t>
            </a:r>
            <a:r>
              <a:rPr lang="ko-KR" altLang="en-US" sz="2800" dirty="0"/>
              <a:t>와 </a:t>
            </a:r>
            <a:r>
              <a:rPr lang="en-US" altLang="ko-KR" sz="2800" dirty="0"/>
              <a:t>Follow </a:t>
            </a:r>
            <a:r>
              <a:rPr lang="ko-KR" altLang="en-US" sz="2800" dirty="0"/>
              <a:t>중인 다른 회원 </a:t>
            </a:r>
            <a:r>
              <a:rPr lang="en-US" altLang="ko-KR" sz="2800" dirty="0"/>
              <a:t>Post </a:t>
            </a:r>
            <a:r>
              <a:rPr lang="ko-KR" altLang="en-US" sz="2800" dirty="0"/>
              <a:t>의 내용 검색할 수 있다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ko-KR" altLang="en-US" sz="28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103" y="3243186"/>
            <a:ext cx="4906327" cy="6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3" y="4005993"/>
            <a:ext cx="7924515" cy="86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19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6904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 </a:t>
            </a:r>
            <a:r>
              <a:rPr lang="ko-KR" altLang="en-US" sz="2900" dirty="0"/>
              <a:t>비밀 </a:t>
            </a:r>
            <a:r>
              <a:rPr lang="en-US" altLang="ko-KR" sz="2900" dirty="0"/>
              <a:t>POST </a:t>
            </a:r>
            <a:r>
              <a:rPr lang="ko-KR" altLang="en-US" sz="2900" dirty="0"/>
              <a:t>기능</a:t>
            </a:r>
            <a:r>
              <a:rPr lang="en-US" altLang="ko-KR" sz="2900" dirty="0"/>
              <a:t>: </a:t>
            </a:r>
            <a:r>
              <a:rPr lang="ko-KR" altLang="en-US" sz="2900" dirty="0"/>
              <a:t>본인만 보이는 </a:t>
            </a:r>
            <a:r>
              <a:rPr lang="en-US" altLang="ko-KR" sz="2900" dirty="0"/>
              <a:t>POST 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ko-KR" altLang="en-US" sz="2500" dirty="0" err="1"/>
              <a:t>비밀글</a:t>
            </a:r>
            <a:r>
              <a:rPr lang="ko-KR" altLang="en-US" sz="2500" dirty="0"/>
              <a:t> 버튼을 체크하면 자신만 보이는 </a:t>
            </a:r>
            <a:r>
              <a:rPr lang="ko-KR" altLang="en-US" sz="2500" dirty="0" err="1"/>
              <a:t>비밀글을</a:t>
            </a:r>
            <a:r>
              <a:rPr lang="ko-KR" altLang="en-US" sz="2500" dirty="0"/>
              <a:t> 작성할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A9CD0A-E95F-4282-A32A-DA2509510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8" y="2753910"/>
            <a:ext cx="7668983" cy="28550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4A7E83-E26B-4BF0-8CAA-2FB3EBDC4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32" y="2753910"/>
            <a:ext cx="7823471" cy="308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690496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 </a:t>
            </a:r>
            <a:r>
              <a:rPr lang="ko-KR" altLang="en-US" sz="2900" dirty="0"/>
              <a:t>공공 데이터 활용 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 ”</a:t>
            </a:r>
            <a:r>
              <a:rPr lang="ko-KR" altLang="en-US" sz="2500" dirty="0"/>
              <a:t>대구광역시</a:t>
            </a:r>
            <a:r>
              <a:rPr lang="en-US" altLang="ko-KR" sz="2500" dirty="0"/>
              <a:t>_</a:t>
            </a:r>
            <a:r>
              <a:rPr lang="ko-KR" altLang="en-US" sz="2500" dirty="0"/>
              <a:t>달서구</a:t>
            </a:r>
            <a:r>
              <a:rPr lang="en-US" altLang="ko-KR" sz="2500" dirty="0"/>
              <a:t>_</a:t>
            </a:r>
            <a:r>
              <a:rPr lang="ko-KR" altLang="en-US" sz="2500" dirty="0"/>
              <a:t>음식점현황</a:t>
            </a:r>
            <a:r>
              <a:rPr lang="en-US" altLang="ko-KR" sz="2500" dirty="0"/>
              <a:t>.csv”</a:t>
            </a:r>
            <a:r>
              <a:rPr lang="ko-KR" altLang="en-US" sz="2500" dirty="0"/>
              <a:t>파일을 </a:t>
            </a:r>
            <a:r>
              <a:rPr lang="en-US" altLang="ko-KR" sz="2500" dirty="0"/>
              <a:t>DB</a:t>
            </a:r>
            <a:r>
              <a:rPr lang="ko-KR" altLang="en-US" sz="2500" dirty="0"/>
              <a:t>에 넣고 이것을 가게이름 검색 기능을 통해 확인할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E22DC6-7C78-4EC9-9DD0-682DF50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6" y="2933111"/>
            <a:ext cx="7713137" cy="20745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F8A7D0-38B6-4848-AFA6-76C303A6F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88" y="5383832"/>
            <a:ext cx="7749435" cy="10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0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1161415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 </a:t>
            </a:r>
            <a:r>
              <a:rPr lang="ko-KR" altLang="en-US" sz="2900" dirty="0"/>
              <a:t>회원 쪽지 기능</a:t>
            </a:r>
            <a:r>
              <a:rPr lang="en-US" altLang="ko-KR" sz="2900" dirty="0"/>
              <a:t>, </a:t>
            </a:r>
            <a:r>
              <a:rPr lang="ko-KR" altLang="en-US" sz="2900" dirty="0"/>
              <a:t> </a:t>
            </a:r>
            <a:r>
              <a:rPr lang="en-US" altLang="ko-KR" sz="2900" dirty="0"/>
              <a:t>(A). </a:t>
            </a:r>
            <a:r>
              <a:rPr lang="ko-KR" altLang="en-US" sz="2900" dirty="0"/>
              <a:t>쪽지 발송 기능</a:t>
            </a:r>
            <a:r>
              <a:rPr lang="en-US" altLang="ko-KR" sz="2900" dirty="0"/>
              <a:t>, (B). </a:t>
            </a:r>
            <a:r>
              <a:rPr lang="ko-KR" altLang="en-US" sz="2900" dirty="0"/>
              <a:t>수신 시간 확인 기능 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회원들끼리 쪽지를 주고 받을 수 있다</a:t>
            </a:r>
            <a:r>
              <a:rPr lang="en-US" altLang="ko-KR" sz="2500" dirty="0"/>
              <a:t>. </a:t>
            </a:r>
          </a:p>
          <a:p>
            <a:r>
              <a:rPr lang="en-US" altLang="ko-KR" sz="2500" dirty="0"/>
              <a:t>- </a:t>
            </a:r>
            <a:r>
              <a:rPr lang="ko-KR" altLang="en-US" sz="2500" dirty="0"/>
              <a:t>쪽지를 수신한 회원이 그 쪽지를 읽은 시간을 알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40C84-A799-4155-BC87-12916BD1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7" y="2753910"/>
            <a:ext cx="3155500" cy="26038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C56BBE-DAB9-4D45-92CA-9F75A212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482" y="2753910"/>
            <a:ext cx="3924280" cy="254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8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60801-479E-46C6-9A7C-B205AAAE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E4182-B29B-4C3F-9F6D-C422E55AB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016" y="2049259"/>
            <a:ext cx="10314411" cy="4933650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ko-KR" sz="4800" dirty="0"/>
              <a:t>1.</a:t>
            </a:r>
            <a:r>
              <a:rPr lang="ko-KR" altLang="en-US" sz="4800" dirty="0"/>
              <a:t>역할 분담 및 구현 방법</a:t>
            </a:r>
            <a:endParaRPr lang="en-US" altLang="ko-KR" sz="4800" dirty="0"/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4800" dirty="0"/>
              <a:t>2. </a:t>
            </a:r>
            <a:r>
              <a:rPr lang="ko-KR" altLang="en-US" sz="4800" dirty="0"/>
              <a:t>컨셉</a:t>
            </a:r>
            <a:br>
              <a:rPr lang="en-US" altLang="ko-KR" sz="4800" dirty="0"/>
            </a:br>
            <a:r>
              <a:rPr lang="en-US" altLang="ko-KR" sz="4800" dirty="0"/>
              <a:t>3. </a:t>
            </a:r>
            <a:r>
              <a:rPr lang="ko-KR" altLang="en-US" sz="4800" dirty="0"/>
              <a:t>특징과 장점</a:t>
            </a:r>
            <a:br>
              <a:rPr lang="en-US" altLang="ko-KR" sz="4800" dirty="0"/>
            </a:br>
            <a:r>
              <a:rPr lang="en-US" altLang="ko-KR" sz="4800" dirty="0"/>
              <a:t>4. </a:t>
            </a:r>
            <a:r>
              <a:rPr lang="ko-KR" altLang="en-US" sz="4800" dirty="0"/>
              <a:t>각 기능에 대한 사진과 설명</a:t>
            </a:r>
            <a:br>
              <a:rPr lang="ko-KR" altLang="en-US" sz="4800" dirty="0"/>
            </a:br>
            <a:r>
              <a:rPr lang="en-US" altLang="ko-KR" sz="4800" dirty="0"/>
              <a:t>5. </a:t>
            </a:r>
            <a:r>
              <a:rPr lang="ko-KR" altLang="en-US" sz="4800" dirty="0"/>
              <a:t>채점</a:t>
            </a:r>
            <a:br>
              <a:rPr lang="ko-KR" altLang="en-US" sz="4100" dirty="0"/>
            </a:br>
            <a:endParaRPr lang="en-US" altLang="ko-KR" sz="4100" dirty="0"/>
          </a:p>
        </p:txBody>
      </p:sp>
    </p:spTree>
    <p:extLst>
      <p:ext uri="{BB962C8B-B14F-4D97-AF65-F5344CB8AC3E}">
        <p14:creationId xmlns:p14="http://schemas.microsoft.com/office/powerpoint/2010/main" val="564441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1100097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 그룹 기능</a:t>
            </a:r>
            <a:r>
              <a:rPr lang="en-US" altLang="ko-KR" sz="2900" dirty="0"/>
              <a:t>, </a:t>
            </a:r>
            <a:r>
              <a:rPr lang="ko-KR" altLang="en-US" sz="2900" dirty="0"/>
              <a:t> </a:t>
            </a:r>
            <a:r>
              <a:rPr lang="en-US" altLang="ko-KR" sz="2900" dirty="0"/>
              <a:t>(A). </a:t>
            </a:r>
            <a:r>
              <a:rPr lang="ko-KR" altLang="en-US" sz="2900" dirty="0"/>
              <a:t>그룹 생성 </a:t>
            </a:r>
            <a:r>
              <a:rPr lang="en-US" altLang="ko-KR" sz="2900" dirty="0"/>
              <a:t>/ </a:t>
            </a:r>
            <a:r>
              <a:rPr lang="ko-KR" altLang="en-US" sz="2900" dirty="0"/>
              <a:t>그룹 삭제 </a:t>
            </a:r>
            <a:r>
              <a:rPr lang="en-US" altLang="ko-KR" sz="2900" dirty="0"/>
              <a:t>/ </a:t>
            </a:r>
            <a:r>
              <a:rPr lang="ko-KR" altLang="en-US" sz="2900" dirty="0"/>
              <a:t>그룹 검색 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/>
              <a:t>특정 음식점에 대해 그룹을 만들 수 있다</a:t>
            </a:r>
            <a:r>
              <a:rPr lang="en-US" altLang="ko-KR" sz="25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그 그룹을 만든 사람은 해당 그룹을 삭제할 수 있다</a:t>
            </a:r>
            <a:r>
              <a:rPr lang="en-US" altLang="ko-KR" sz="25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/>
              <a:t>모든 사용자들은 그룹을 검색할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81" y="2753910"/>
            <a:ext cx="6752740" cy="366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2634154"/>
            <a:ext cx="7495890" cy="1662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97" y="2544634"/>
            <a:ext cx="7700231" cy="275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4255917"/>
            <a:ext cx="7489574" cy="104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24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39D674-7671-4F47-9EB0-E0B883221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9" y="2591044"/>
            <a:ext cx="7260923" cy="19175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1100097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 그룹 기능</a:t>
            </a:r>
            <a:r>
              <a:rPr lang="en-US" altLang="ko-KR" sz="2900" dirty="0"/>
              <a:t>, </a:t>
            </a:r>
            <a:r>
              <a:rPr lang="ko-KR" altLang="en-US" sz="2900" dirty="0"/>
              <a:t> </a:t>
            </a:r>
            <a:r>
              <a:rPr lang="en-US" altLang="ko-KR" sz="2900" dirty="0"/>
              <a:t>(B). </a:t>
            </a:r>
            <a:r>
              <a:rPr lang="ko-KR" altLang="en-US" sz="2900" dirty="0"/>
              <a:t>그룹 가입 </a:t>
            </a:r>
            <a:r>
              <a:rPr lang="en-US" altLang="ko-KR" sz="2900" dirty="0"/>
              <a:t>/ </a:t>
            </a:r>
            <a:r>
              <a:rPr lang="ko-KR" altLang="en-US" sz="2900" dirty="0"/>
              <a:t>그룹 탈퇴 </a:t>
            </a:r>
            <a:r>
              <a:rPr lang="en-US" altLang="ko-KR" sz="2900" dirty="0"/>
              <a:t>/ </a:t>
            </a:r>
            <a:r>
              <a:rPr lang="ko-KR" altLang="en-US" sz="2900" dirty="0"/>
              <a:t>그룹 회원 검색</a:t>
            </a:r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/>
              <a:t>만들어져 있는 그룹에 가입</a:t>
            </a:r>
            <a:r>
              <a:rPr lang="en-US" altLang="ko-KR" sz="2500" dirty="0"/>
              <a:t>/</a:t>
            </a:r>
            <a:r>
              <a:rPr lang="ko-KR" altLang="en-US" sz="2500" dirty="0"/>
              <a:t>탈퇴를 할 수 있다</a:t>
            </a:r>
            <a:r>
              <a:rPr lang="en-US" altLang="ko-KR" sz="2500" dirty="0"/>
              <a:t>.</a:t>
            </a:r>
          </a:p>
          <a:p>
            <a:pPr marL="342900" indent="-342900">
              <a:buFontTx/>
              <a:buChar char="-"/>
            </a:pP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모든 사용자들은 특정 그룹에 속한 회원을 검색할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9BB4E1-A916-4906-925E-05C4A9EBC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45" y="2859937"/>
            <a:ext cx="7321961" cy="19175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DCED8C-04E6-483D-A310-08DA65E0A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332" y="2591044"/>
            <a:ext cx="34194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6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1100097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 그룹 기능</a:t>
            </a:r>
            <a:r>
              <a:rPr lang="en-US" altLang="ko-KR" sz="2900" dirty="0"/>
              <a:t>, </a:t>
            </a:r>
            <a:r>
              <a:rPr lang="ko-KR" altLang="en-US" sz="2900" dirty="0"/>
              <a:t> </a:t>
            </a:r>
            <a:r>
              <a:rPr lang="en-US" altLang="ko-KR" sz="2900" dirty="0"/>
              <a:t>(C). </a:t>
            </a:r>
            <a:r>
              <a:rPr lang="ko-KR" altLang="en-US" sz="2900" dirty="0"/>
              <a:t>그룹 </a:t>
            </a:r>
            <a:r>
              <a:rPr lang="ko-KR" altLang="en-US" sz="2900" dirty="0" err="1"/>
              <a:t>회원용</a:t>
            </a:r>
            <a:r>
              <a:rPr lang="ko-KR" altLang="en-US" sz="2900" dirty="0"/>
              <a:t> </a:t>
            </a:r>
            <a:r>
              <a:rPr lang="en-US" altLang="ko-KR" sz="2900" dirty="0"/>
              <a:t>POST </a:t>
            </a:r>
            <a:r>
              <a:rPr lang="ko-KR" altLang="en-US" sz="2900" dirty="0"/>
              <a:t>등록 </a:t>
            </a:r>
            <a:r>
              <a:rPr lang="en-US" altLang="ko-KR" sz="2900" dirty="0"/>
              <a:t>/ </a:t>
            </a:r>
            <a:r>
              <a:rPr lang="ko-KR" altLang="en-US" sz="2900" dirty="0"/>
              <a:t>변경 </a:t>
            </a:r>
            <a:r>
              <a:rPr lang="en-US" altLang="ko-KR" sz="2900" dirty="0"/>
              <a:t>/ </a:t>
            </a:r>
            <a:r>
              <a:rPr lang="ko-KR" altLang="en-US" sz="2900" dirty="0"/>
              <a:t>삭제 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그룹의 회원은 그 그룹게시판에 </a:t>
            </a:r>
            <a:r>
              <a:rPr lang="en-US" altLang="ko-KR" sz="2500" dirty="0"/>
              <a:t>POST</a:t>
            </a:r>
            <a:r>
              <a:rPr lang="ko-KR" altLang="en-US" sz="2500" dirty="0"/>
              <a:t>를 등록할 수 있다</a:t>
            </a:r>
            <a:r>
              <a:rPr lang="en-US" altLang="ko-KR" sz="2500" dirty="0"/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/>
              <a:t>POST</a:t>
            </a:r>
            <a:r>
              <a:rPr lang="ko-KR" altLang="en-US" sz="2500" dirty="0"/>
              <a:t>를 등록한 당사자는 </a:t>
            </a:r>
            <a:r>
              <a:rPr lang="en-US" altLang="ko-KR" sz="2500" dirty="0"/>
              <a:t>POST</a:t>
            </a:r>
            <a:r>
              <a:rPr lang="ko-KR" altLang="en-US" sz="2500" dirty="0"/>
              <a:t>를 변경 및 삭제할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4603A7-F0F0-4A7E-81E1-DF41544B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9" y="2959395"/>
            <a:ext cx="7859355" cy="3399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C48618-E368-4E71-8920-DB2AA38B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43" y="2783549"/>
            <a:ext cx="6273709" cy="37902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9D67FB-F8E2-471A-A541-A270899B9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8" y="4194828"/>
            <a:ext cx="7551506" cy="151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8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1100097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 그룹 기능</a:t>
            </a:r>
            <a:r>
              <a:rPr lang="en-US" altLang="ko-KR" sz="2900" dirty="0"/>
              <a:t>, </a:t>
            </a:r>
            <a:r>
              <a:rPr lang="ko-KR" altLang="en-US" sz="2900" dirty="0"/>
              <a:t> </a:t>
            </a:r>
            <a:r>
              <a:rPr lang="en-US" altLang="ko-KR" sz="2900" dirty="0"/>
              <a:t>(D). </a:t>
            </a:r>
            <a:r>
              <a:rPr lang="ko-KR" altLang="en-US" sz="2900" dirty="0"/>
              <a:t>그룹 회원 등급 설정 및 등급에 따른 권한 설정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그룹을 만든 사용자는 그룹회원의 등급을 변경할 수 있다</a:t>
            </a:r>
            <a:endParaRPr lang="en-US" altLang="ko-KR" sz="2500" dirty="0"/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그룹을 만든 사용자가 그 등급에 따른 권한을 설정할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24" y="2918915"/>
            <a:ext cx="7559545" cy="315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906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1100097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 그룹 기능</a:t>
            </a:r>
            <a:r>
              <a:rPr lang="en-US" altLang="ko-KR" sz="2900" dirty="0"/>
              <a:t>, </a:t>
            </a:r>
            <a:r>
              <a:rPr lang="ko-KR" altLang="en-US" sz="2900" dirty="0"/>
              <a:t> </a:t>
            </a:r>
            <a:r>
              <a:rPr lang="en-US" altLang="ko-KR" sz="2900" dirty="0"/>
              <a:t>(E). </a:t>
            </a:r>
            <a:r>
              <a:rPr lang="ko-KR" altLang="en-US" sz="2900" dirty="0"/>
              <a:t>그룹 전체 쪽지 전달 기능 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pPr marL="342900" indent="-342900">
              <a:buFontTx/>
              <a:buChar char="-"/>
            </a:pPr>
            <a:r>
              <a:rPr lang="ko-KR" altLang="en-US" sz="2500" dirty="0"/>
              <a:t>그룹에 속한 모든 사용자는 그룹 전체에게 쪽지를 전달할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86" y="2609078"/>
            <a:ext cx="6001702" cy="408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6" y="2808375"/>
            <a:ext cx="7291488" cy="320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81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89F0A-4D1C-4388-B79F-9B6BBFA7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64" y="3139233"/>
            <a:ext cx="13027068" cy="2734867"/>
          </a:xfrm>
        </p:spPr>
        <p:txBody>
          <a:bodyPr>
            <a:noAutofit/>
          </a:bodyPr>
          <a:lstStyle/>
          <a:p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(20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컨셉에 맞는 적절한 구성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(5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신규 회원 가입 및 회원 정보 수정 기능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(5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로그인 기능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(5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다른 회원 검색 기능 </a:t>
            </a:r>
            <a:r>
              <a:rPr lang="en-US" altLang="ko-KR" sz="2000" dirty="0">
                <a:solidFill>
                  <a:schemeClr val="tx1"/>
                </a:solidFill>
              </a:rPr>
              <a:t>(ex: </a:t>
            </a:r>
            <a:r>
              <a:rPr lang="ko-KR" altLang="ko-KR" sz="2000" dirty="0">
                <a:solidFill>
                  <a:schemeClr val="tx1"/>
                </a:solidFill>
              </a:rPr>
              <a:t>이름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ko-KR" sz="2000" dirty="0">
                <a:solidFill>
                  <a:schemeClr val="tx1"/>
                </a:solidFill>
              </a:rPr>
              <a:t>나이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ko-KR" sz="2000" dirty="0">
                <a:solidFill>
                  <a:schemeClr val="tx1"/>
                </a:solidFill>
              </a:rPr>
              <a:t>성별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ko-KR" sz="2000" dirty="0">
                <a:solidFill>
                  <a:schemeClr val="tx1"/>
                </a:solidFill>
              </a:rPr>
              <a:t>지역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(5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사진 등록 기능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ko-KR" sz="2000" dirty="0">
                <a:solidFill>
                  <a:schemeClr val="tx1"/>
                </a:solidFill>
              </a:rPr>
              <a:t>회원 정보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ko-KR" sz="2000" dirty="0">
                <a:solidFill>
                  <a:schemeClr val="tx1"/>
                </a:solidFill>
              </a:rPr>
              <a:t>내 글 </a:t>
            </a:r>
            <a:r>
              <a:rPr lang="en-US" altLang="ko-KR" sz="2000" dirty="0">
                <a:solidFill>
                  <a:schemeClr val="tx1"/>
                </a:solidFill>
              </a:rPr>
              <a:t>(POST) 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  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(10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내 글 등록 </a:t>
            </a:r>
            <a:r>
              <a:rPr lang="en-US" altLang="ko-KR" sz="2000" dirty="0">
                <a:solidFill>
                  <a:schemeClr val="tx1"/>
                </a:solidFill>
              </a:rPr>
              <a:t>(POST)  / </a:t>
            </a:r>
            <a:r>
              <a:rPr lang="ko-KR" altLang="ko-KR" sz="2000" dirty="0">
                <a:solidFill>
                  <a:schemeClr val="tx1"/>
                </a:solidFill>
              </a:rPr>
              <a:t>변경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ko-KR" sz="2000" dirty="0">
                <a:solidFill>
                  <a:schemeClr val="tx1"/>
                </a:solidFill>
              </a:rPr>
              <a:t>삭제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(10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다른 회원 </a:t>
            </a:r>
            <a:r>
              <a:rPr lang="en-US" altLang="ko-KR" sz="2000" dirty="0">
                <a:solidFill>
                  <a:schemeClr val="tx1"/>
                </a:solidFill>
              </a:rPr>
              <a:t>Follow/Unfollow </a:t>
            </a:r>
            <a:r>
              <a:rPr lang="ko-KR" altLang="ko-KR" sz="2000" dirty="0">
                <a:solidFill>
                  <a:schemeClr val="tx1"/>
                </a:solidFill>
              </a:rPr>
              <a:t>기능</a:t>
            </a:r>
            <a:r>
              <a:rPr lang="en-US" altLang="ko-KR" sz="2000" dirty="0">
                <a:solidFill>
                  <a:schemeClr val="tx1"/>
                </a:solidFill>
              </a:rPr>
              <a:t> (UI </a:t>
            </a:r>
            <a:r>
              <a:rPr lang="ko-KR" altLang="ko-KR" sz="2000" dirty="0">
                <a:solidFill>
                  <a:schemeClr val="tx1"/>
                </a:solidFill>
              </a:rPr>
              <a:t>로 확인 가능 해야 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(10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댓글 등록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ko-KR" sz="2000" dirty="0">
                <a:solidFill>
                  <a:schemeClr val="tx1"/>
                </a:solidFill>
              </a:rPr>
              <a:t>변경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ko-KR" sz="2000" dirty="0">
                <a:solidFill>
                  <a:schemeClr val="tx1"/>
                </a:solidFill>
              </a:rPr>
              <a:t>삭제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(10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나를 </a:t>
            </a:r>
            <a:r>
              <a:rPr lang="en-US" altLang="ko-KR" sz="2000" dirty="0">
                <a:solidFill>
                  <a:schemeClr val="tx1"/>
                </a:solidFill>
              </a:rPr>
              <a:t>Follow </a:t>
            </a:r>
            <a:r>
              <a:rPr lang="ko-KR" altLang="ko-KR" sz="2000" dirty="0">
                <a:solidFill>
                  <a:schemeClr val="tx1"/>
                </a:solidFill>
              </a:rPr>
              <a:t>하는 회원 리스트 확인 </a:t>
            </a:r>
            <a:r>
              <a:rPr lang="en-US" altLang="ko-KR" sz="2000" dirty="0">
                <a:solidFill>
                  <a:schemeClr val="tx1"/>
                </a:solidFill>
              </a:rPr>
              <a:t>/ </a:t>
            </a:r>
            <a:r>
              <a:rPr lang="ko-KR" altLang="ko-KR" sz="2000" dirty="0">
                <a:solidFill>
                  <a:schemeClr val="tx1"/>
                </a:solidFill>
              </a:rPr>
              <a:t>나를 </a:t>
            </a:r>
            <a:r>
              <a:rPr lang="en-US" altLang="ko-KR" sz="2000" dirty="0">
                <a:solidFill>
                  <a:schemeClr val="tx1"/>
                </a:solidFill>
              </a:rPr>
              <a:t>Unfollow </a:t>
            </a:r>
            <a:r>
              <a:rPr lang="ko-KR" altLang="ko-KR" sz="2000" dirty="0">
                <a:solidFill>
                  <a:schemeClr val="tx1"/>
                </a:solidFill>
              </a:rPr>
              <a:t>한 회원 리스트 확인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(10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현재 회원의 </a:t>
            </a:r>
            <a:r>
              <a:rPr lang="en-US" altLang="ko-KR" sz="2000" dirty="0">
                <a:solidFill>
                  <a:schemeClr val="tx1"/>
                </a:solidFill>
              </a:rPr>
              <a:t>Post </a:t>
            </a:r>
            <a:r>
              <a:rPr lang="ko-KR" altLang="ko-KR" sz="2000" dirty="0">
                <a:solidFill>
                  <a:schemeClr val="tx1"/>
                </a:solidFill>
              </a:rPr>
              <a:t>와 </a:t>
            </a:r>
            <a:r>
              <a:rPr lang="en-US" altLang="ko-KR" sz="2000" dirty="0">
                <a:solidFill>
                  <a:schemeClr val="tx1"/>
                </a:solidFill>
              </a:rPr>
              <a:t>Follow </a:t>
            </a:r>
            <a:r>
              <a:rPr lang="ko-KR" altLang="ko-KR" sz="2000" dirty="0">
                <a:solidFill>
                  <a:schemeClr val="tx1"/>
                </a:solidFill>
              </a:rPr>
              <a:t>중인 다른 회원 </a:t>
            </a:r>
            <a:r>
              <a:rPr lang="en-US" altLang="ko-KR" sz="2000" dirty="0">
                <a:solidFill>
                  <a:schemeClr val="tx1"/>
                </a:solidFill>
              </a:rPr>
              <a:t>Post </a:t>
            </a:r>
            <a:r>
              <a:rPr lang="ko-KR" altLang="ko-KR" sz="2000" dirty="0">
                <a:solidFill>
                  <a:schemeClr val="tx1"/>
                </a:solidFill>
              </a:rPr>
              <a:t>의 시간 순서 배열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ko-KR" sz="2000" dirty="0">
                <a:solidFill>
                  <a:schemeClr val="tx1"/>
                </a:solidFill>
              </a:rPr>
              <a:t>새로 고침 가능 해야 함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(10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10</a:t>
            </a:r>
            <a:r>
              <a:rPr lang="ko-KR" altLang="ko-KR" sz="2000" dirty="0">
                <a:solidFill>
                  <a:schemeClr val="tx1"/>
                </a:solidFill>
              </a:rPr>
              <a:t>번 에서 </a:t>
            </a:r>
            <a:r>
              <a:rPr lang="en-US" altLang="ko-KR" sz="2000" dirty="0">
                <a:solidFill>
                  <a:schemeClr val="tx1"/>
                </a:solidFill>
              </a:rPr>
              <a:t>Post </a:t>
            </a:r>
            <a:r>
              <a:rPr lang="ko-KR" altLang="ko-KR" sz="2000" dirty="0">
                <a:solidFill>
                  <a:schemeClr val="tx1"/>
                </a:solidFill>
              </a:rPr>
              <a:t>내용 검색 기능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(10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비밀 </a:t>
            </a:r>
            <a:r>
              <a:rPr lang="en-US" altLang="ko-KR" sz="2000" dirty="0">
                <a:solidFill>
                  <a:schemeClr val="tx1"/>
                </a:solidFill>
              </a:rPr>
              <a:t>POST </a:t>
            </a:r>
            <a:r>
              <a:rPr lang="ko-KR" altLang="ko-KR" sz="2000" dirty="0">
                <a:solidFill>
                  <a:schemeClr val="tx1"/>
                </a:solidFill>
              </a:rPr>
              <a:t>기능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ko-KR" sz="2000" dirty="0">
                <a:solidFill>
                  <a:schemeClr val="tx1"/>
                </a:solidFill>
              </a:rPr>
              <a:t>본인만 보이는 </a:t>
            </a:r>
            <a:r>
              <a:rPr lang="en-US" altLang="ko-KR" sz="2000" dirty="0">
                <a:solidFill>
                  <a:schemeClr val="tx1"/>
                </a:solidFill>
              </a:rPr>
              <a:t>POST (</a:t>
            </a:r>
            <a:r>
              <a:rPr lang="ko-KR" altLang="ko-KR" sz="2000" dirty="0">
                <a:solidFill>
                  <a:schemeClr val="tx1"/>
                </a:solidFill>
              </a:rPr>
              <a:t>나를 </a:t>
            </a:r>
            <a:r>
              <a:rPr lang="en-US" altLang="ko-KR" sz="2000" dirty="0">
                <a:solidFill>
                  <a:schemeClr val="tx1"/>
                </a:solidFill>
              </a:rPr>
              <a:t>Follow </a:t>
            </a:r>
            <a:r>
              <a:rPr lang="ko-KR" altLang="ko-KR" sz="2000" dirty="0">
                <a:solidFill>
                  <a:schemeClr val="tx1"/>
                </a:solidFill>
              </a:rPr>
              <a:t>하고 있는 회원 에게도 보여지지 않음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(10</a:t>
            </a:r>
            <a:r>
              <a:rPr lang="ko-KR" altLang="ko-KR" sz="2000" dirty="0">
                <a:solidFill>
                  <a:schemeClr val="tx1"/>
                </a:solidFill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</a:rPr>
              <a:t>) </a:t>
            </a:r>
            <a:r>
              <a:rPr lang="ko-KR" altLang="ko-KR" sz="2000" dirty="0">
                <a:solidFill>
                  <a:schemeClr val="tx1"/>
                </a:solidFill>
              </a:rPr>
              <a:t>공공 데이터 활용 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ko-KR" sz="2000" dirty="0">
                <a:solidFill>
                  <a:schemeClr val="tx1"/>
                </a:solidFill>
              </a:rPr>
              <a:t>어떤 식이든 활용만 하면 </a:t>
            </a:r>
            <a:r>
              <a:rPr lang="en-US" altLang="ko-KR" sz="2000" dirty="0">
                <a:solidFill>
                  <a:schemeClr val="tx1"/>
                </a:solidFill>
              </a:rPr>
              <a:t>OK)</a:t>
            </a:r>
            <a:br>
              <a:rPr lang="ko-KR" altLang="ko-KR" sz="2000" dirty="0">
                <a:solidFill>
                  <a:schemeClr val="tx1"/>
                </a:solidFill>
              </a:rPr>
            </a:b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2A6E49-B74F-4360-A786-493048E023B4}"/>
              </a:ext>
            </a:extLst>
          </p:cNvPr>
          <p:cNvSpPr txBox="1">
            <a:spLocks/>
          </p:cNvSpPr>
          <p:nvPr/>
        </p:nvSpPr>
        <p:spPr>
          <a:xfrm>
            <a:off x="839664" y="210381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b="1" dirty="0">
                <a:latin typeface="+mj-ea"/>
              </a:rPr>
              <a:t>5.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채점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8D71472-3CBC-4BD1-B79F-B209E9E3DEE0}"/>
              </a:ext>
            </a:extLst>
          </p:cNvPr>
          <p:cNvSpPr txBox="1">
            <a:spLocks/>
          </p:cNvSpPr>
          <p:nvPr/>
        </p:nvSpPr>
        <p:spPr>
          <a:xfrm>
            <a:off x="839664" y="1267218"/>
            <a:ext cx="4281814" cy="20020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chemeClr val="tx1"/>
                </a:solidFill>
              </a:rPr>
              <a:t>- </a:t>
            </a:r>
            <a:r>
              <a:rPr lang="ko-KR" altLang="en-US" sz="3000" dirty="0">
                <a:solidFill>
                  <a:schemeClr val="tx1"/>
                </a:solidFill>
              </a:rPr>
              <a:t>기능 리스트</a:t>
            </a:r>
            <a:r>
              <a:rPr lang="en-US" altLang="ko-KR" sz="3000" dirty="0">
                <a:solidFill>
                  <a:schemeClr val="tx1"/>
                </a:solidFill>
              </a:rPr>
              <a:t>(160</a:t>
            </a:r>
            <a:r>
              <a:rPr lang="ko-KR" altLang="en-US" sz="3000" dirty="0">
                <a:solidFill>
                  <a:schemeClr val="tx1"/>
                </a:solidFill>
              </a:rPr>
              <a:t>점</a:t>
            </a:r>
            <a:r>
              <a:rPr lang="en-US" altLang="ko-KR" sz="3000" dirty="0">
                <a:solidFill>
                  <a:schemeClr val="tx1"/>
                </a:solidFill>
              </a:rPr>
              <a:t>)</a:t>
            </a:r>
            <a:endParaRPr lang="ko-KR" altLang="en-US" sz="3000" dirty="0">
              <a:solidFill>
                <a:schemeClr val="tx1"/>
              </a:solidFill>
            </a:endParaRPr>
          </a:p>
        </p:txBody>
      </p:sp>
      <p:pic>
        <p:nvPicPr>
          <p:cNvPr id="5" name="그래픽 4" descr="확인 표시">
            <a:extLst>
              <a:ext uri="{FF2B5EF4-FFF2-40B4-BE49-F238E27FC236}">
                <a16:creationId xmlns:a16="http://schemas.microsoft.com/office/drawing/2014/main" id="{BB51687F-C9C5-4060-A3EA-C85D0C27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609" y="2090196"/>
            <a:ext cx="3783904" cy="37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3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89F0A-4D1C-4388-B79F-9B6BBFA7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35" y="3781415"/>
            <a:ext cx="11961935" cy="1508760"/>
          </a:xfrm>
        </p:spPr>
        <p:txBody>
          <a:bodyPr>
            <a:noAutofit/>
          </a:bodyPr>
          <a:lstStyle/>
          <a:p>
            <a:pPr lvl="0"/>
            <a:r>
              <a:rPr lang="en-US" altLang="ko-KR" sz="3500" dirty="0">
                <a:solidFill>
                  <a:schemeClr val="tx1"/>
                </a:solidFill>
              </a:rPr>
              <a:t>-Advanced topics</a:t>
            </a:r>
            <a:br>
              <a:rPr lang="en-US" altLang="ko-KR" sz="3500" dirty="0">
                <a:solidFill>
                  <a:schemeClr val="tx1"/>
                </a:solidFill>
              </a:rPr>
            </a:br>
            <a:br>
              <a:rPr lang="ko-KR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en-US" altLang="ko-KR" sz="2500" dirty="0">
                <a:solidFill>
                  <a:schemeClr val="tx1"/>
                </a:solidFill>
              </a:rPr>
              <a:t>(20</a:t>
            </a:r>
            <a:r>
              <a:rPr lang="ko-KR" altLang="ko-KR" sz="2500" dirty="0">
                <a:solidFill>
                  <a:schemeClr val="tx1"/>
                </a:solidFill>
              </a:rPr>
              <a:t>점</a:t>
            </a:r>
            <a:r>
              <a:rPr lang="en-US" altLang="ko-KR" sz="2500" dirty="0">
                <a:solidFill>
                  <a:schemeClr val="tx1"/>
                </a:solidFill>
              </a:rPr>
              <a:t>) </a:t>
            </a:r>
            <a:r>
              <a:rPr lang="ko-KR" altLang="ko-KR" sz="2500" dirty="0">
                <a:solidFill>
                  <a:schemeClr val="tx1"/>
                </a:solidFill>
              </a:rPr>
              <a:t>회원 쪽지 기능</a:t>
            </a:r>
            <a:br>
              <a:rPr lang="ko-KR" altLang="ko-KR" sz="2500" dirty="0">
                <a:solidFill>
                  <a:schemeClr val="tx1"/>
                </a:solidFill>
              </a:rPr>
            </a:br>
            <a:r>
              <a:rPr lang="en-US" altLang="ko-KR" sz="2500" dirty="0">
                <a:solidFill>
                  <a:schemeClr val="tx1"/>
                </a:solidFill>
              </a:rPr>
              <a:t>	(10</a:t>
            </a:r>
            <a:r>
              <a:rPr lang="ko-KR" altLang="ko-KR" sz="2500" dirty="0">
                <a:solidFill>
                  <a:schemeClr val="tx1"/>
                </a:solidFill>
              </a:rPr>
              <a:t>점</a:t>
            </a:r>
            <a:r>
              <a:rPr lang="en-US" altLang="ko-KR" sz="2500" dirty="0">
                <a:solidFill>
                  <a:schemeClr val="tx1"/>
                </a:solidFill>
              </a:rPr>
              <a:t>) </a:t>
            </a:r>
            <a:r>
              <a:rPr lang="ko-KR" altLang="ko-KR" sz="2500" dirty="0">
                <a:solidFill>
                  <a:schemeClr val="tx1"/>
                </a:solidFill>
              </a:rPr>
              <a:t>쪽지 발송 기능 </a:t>
            </a:r>
            <a:br>
              <a:rPr lang="ko-KR" altLang="ko-KR" sz="2500" dirty="0">
                <a:solidFill>
                  <a:schemeClr val="tx1"/>
                </a:solidFill>
              </a:rPr>
            </a:br>
            <a:r>
              <a:rPr lang="en-US" altLang="ko-KR" sz="2500" dirty="0">
                <a:solidFill>
                  <a:schemeClr val="tx1"/>
                </a:solidFill>
              </a:rPr>
              <a:t>	(10</a:t>
            </a:r>
            <a:r>
              <a:rPr lang="ko-KR" altLang="ko-KR" sz="2500" dirty="0">
                <a:solidFill>
                  <a:schemeClr val="tx1"/>
                </a:solidFill>
              </a:rPr>
              <a:t>점</a:t>
            </a:r>
            <a:r>
              <a:rPr lang="en-US" altLang="ko-KR" sz="2500" dirty="0">
                <a:solidFill>
                  <a:schemeClr val="tx1"/>
                </a:solidFill>
              </a:rPr>
              <a:t>) </a:t>
            </a:r>
            <a:r>
              <a:rPr lang="ko-KR" altLang="ko-KR" sz="2500" dirty="0">
                <a:solidFill>
                  <a:schemeClr val="tx1"/>
                </a:solidFill>
              </a:rPr>
              <a:t>수신 시간 확인 기능 </a:t>
            </a:r>
            <a:r>
              <a:rPr lang="en-US" altLang="ko-KR" sz="2500" dirty="0">
                <a:solidFill>
                  <a:schemeClr val="tx1"/>
                </a:solidFill>
              </a:rPr>
              <a:t>(</a:t>
            </a:r>
            <a:r>
              <a:rPr lang="ko-KR" altLang="ko-KR" sz="2500" dirty="0">
                <a:solidFill>
                  <a:schemeClr val="tx1"/>
                </a:solidFill>
              </a:rPr>
              <a:t>보낸 사람이 받은 사람의 쪽지 읽은 시간 확인</a:t>
            </a:r>
            <a:r>
              <a:rPr lang="en-US" altLang="ko-KR" sz="2500" dirty="0">
                <a:solidFill>
                  <a:schemeClr val="tx1"/>
                </a:solidFill>
              </a:rPr>
              <a:t>)</a:t>
            </a:r>
            <a:br>
              <a:rPr lang="ko-KR" altLang="ko-KR" sz="2500" dirty="0">
                <a:solidFill>
                  <a:schemeClr val="tx1"/>
                </a:solidFill>
              </a:rPr>
            </a:br>
            <a:r>
              <a:rPr lang="en-US" altLang="ko-KR" sz="2500" dirty="0">
                <a:solidFill>
                  <a:schemeClr val="tx1"/>
                </a:solidFill>
              </a:rPr>
              <a:t>	(20</a:t>
            </a:r>
            <a:r>
              <a:rPr lang="ko-KR" altLang="ko-KR" sz="2500" dirty="0">
                <a:solidFill>
                  <a:schemeClr val="tx1"/>
                </a:solidFill>
              </a:rPr>
              <a:t>점</a:t>
            </a:r>
            <a:r>
              <a:rPr lang="en-US" altLang="ko-KR" sz="2500" dirty="0">
                <a:solidFill>
                  <a:schemeClr val="tx1"/>
                </a:solidFill>
              </a:rPr>
              <a:t>) </a:t>
            </a:r>
            <a:r>
              <a:rPr lang="ko-KR" altLang="ko-KR" sz="2500" dirty="0">
                <a:solidFill>
                  <a:schemeClr val="tx1"/>
                </a:solidFill>
              </a:rPr>
              <a:t>그룹 기능</a:t>
            </a:r>
            <a:br>
              <a:rPr lang="ko-KR" altLang="ko-KR" sz="2500" dirty="0">
                <a:solidFill>
                  <a:schemeClr val="tx1"/>
                </a:solidFill>
              </a:rPr>
            </a:br>
            <a:r>
              <a:rPr lang="en-US" altLang="ko-KR" sz="2500" dirty="0">
                <a:solidFill>
                  <a:schemeClr val="tx1"/>
                </a:solidFill>
              </a:rPr>
              <a:t>	(3</a:t>
            </a:r>
            <a:r>
              <a:rPr lang="ko-KR" altLang="ko-KR" sz="2500" dirty="0">
                <a:solidFill>
                  <a:schemeClr val="tx1"/>
                </a:solidFill>
              </a:rPr>
              <a:t>점</a:t>
            </a:r>
            <a:r>
              <a:rPr lang="en-US" altLang="ko-KR" sz="2500" dirty="0">
                <a:solidFill>
                  <a:schemeClr val="tx1"/>
                </a:solidFill>
              </a:rPr>
              <a:t>) </a:t>
            </a:r>
            <a:r>
              <a:rPr lang="ko-KR" altLang="ko-KR" sz="2500" dirty="0">
                <a:solidFill>
                  <a:schemeClr val="tx1"/>
                </a:solidFill>
              </a:rPr>
              <a:t>그룹 생성 </a:t>
            </a:r>
            <a:r>
              <a:rPr lang="en-US" altLang="ko-KR" sz="2500" dirty="0">
                <a:solidFill>
                  <a:schemeClr val="tx1"/>
                </a:solidFill>
              </a:rPr>
              <a:t>/ </a:t>
            </a:r>
            <a:r>
              <a:rPr lang="ko-KR" altLang="ko-KR" sz="2500" dirty="0">
                <a:solidFill>
                  <a:schemeClr val="tx1"/>
                </a:solidFill>
              </a:rPr>
              <a:t>그룹 삭제 </a:t>
            </a:r>
            <a:r>
              <a:rPr lang="en-US" altLang="ko-KR" sz="2500" dirty="0">
                <a:solidFill>
                  <a:schemeClr val="tx1"/>
                </a:solidFill>
              </a:rPr>
              <a:t>/ </a:t>
            </a:r>
            <a:r>
              <a:rPr lang="ko-KR" altLang="ko-KR" sz="2500" dirty="0">
                <a:solidFill>
                  <a:schemeClr val="tx1"/>
                </a:solidFill>
              </a:rPr>
              <a:t>그룹 검색</a:t>
            </a:r>
            <a:br>
              <a:rPr lang="ko-KR" altLang="ko-KR" sz="2500" dirty="0">
                <a:solidFill>
                  <a:schemeClr val="tx1"/>
                </a:solidFill>
              </a:rPr>
            </a:br>
            <a:r>
              <a:rPr lang="en-US" altLang="ko-KR" sz="2500" dirty="0">
                <a:solidFill>
                  <a:schemeClr val="tx1"/>
                </a:solidFill>
              </a:rPr>
              <a:t>	(6</a:t>
            </a:r>
            <a:r>
              <a:rPr lang="ko-KR" altLang="ko-KR" sz="2500" dirty="0">
                <a:solidFill>
                  <a:schemeClr val="tx1"/>
                </a:solidFill>
              </a:rPr>
              <a:t>점</a:t>
            </a:r>
            <a:r>
              <a:rPr lang="en-US" altLang="ko-KR" sz="2500" dirty="0">
                <a:solidFill>
                  <a:schemeClr val="tx1"/>
                </a:solidFill>
              </a:rPr>
              <a:t>) </a:t>
            </a:r>
            <a:r>
              <a:rPr lang="ko-KR" altLang="ko-KR" sz="2500" dirty="0">
                <a:solidFill>
                  <a:schemeClr val="tx1"/>
                </a:solidFill>
              </a:rPr>
              <a:t>그룹 가입 </a:t>
            </a:r>
            <a:r>
              <a:rPr lang="en-US" altLang="ko-KR" sz="2500" dirty="0">
                <a:solidFill>
                  <a:schemeClr val="tx1"/>
                </a:solidFill>
              </a:rPr>
              <a:t>/ </a:t>
            </a:r>
            <a:r>
              <a:rPr lang="ko-KR" altLang="ko-KR" sz="2500" dirty="0">
                <a:solidFill>
                  <a:schemeClr val="tx1"/>
                </a:solidFill>
              </a:rPr>
              <a:t>그룹 탈퇴 </a:t>
            </a:r>
            <a:r>
              <a:rPr lang="en-US" altLang="ko-KR" sz="2500" dirty="0">
                <a:solidFill>
                  <a:schemeClr val="tx1"/>
                </a:solidFill>
              </a:rPr>
              <a:t>/ </a:t>
            </a:r>
            <a:r>
              <a:rPr lang="ko-KR" altLang="ko-KR" sz="2500" dirty="0">
                <a:solidFill>
                  <a:schemeClr val="tx1"/>
                </a:solidFill>
              </a:rPr>
              <a:t>그룹 회원 검색</a:t>
            </a:r>
            <a:br>
              <a:rPr lang="ko-KR" altLang="ko-KR" sz="2500" dirty="0">
                <a:solidFill>
                  <a:schemeClr val="tx1"/>
                </a:solidFill>
              </a:rPr>
            </a:br>
            <a:r>
              <a:rPr lang="en-US" altLang="ko-KR" sz="2500" dirty="0">
                <a:solidFill>
                  <a:schemeClr val="tx1"/>
                </a:solidFill>
              </a:rPr>
              <a:t>	(3</a:t>
            </a:r>
            <a:r>
              <a:rPr lang="ko-KR" altLang="ko-KR" sz="2500" dirty="0">
                <a:solidFill>
                  <a:schemeClr val="tx1"/>
                </a:solidFill>
              </a:rPr>
              <a:t>점</a:t>
            </a:r>
            <a:r>
              <a:rPr lang="en-US" altLang="ko-KR" sz="2500" dirty="0">
                <a:solidFill>
                  <a:schemeClr val="tx1"/>
                </a:solidFill>
              </a:rPr>
              <a:t>) </a:t>
            </a:r>
            <a:r>
              <a:rPr lang="ko-KR" altLang="ko-KR" sz="2500" dirty="0">
                <a:solidFill>
                  <a:schemeClr val="tx1"/>
                </a:solidFill>
              </a:rPr>
              <a:t>그룹 </a:t>
            </a:r>
            <a:r>
              <a:rPr lang="ko-KR" altLang="ko-KR" sz="2500" dirty="0" err="1">
                <a:solidFill>
                  <a:schemeClr val="tx1"/>
                </a:solidFill>
              </a:rPr>
              <a:t>회원용</a:t>
            </a:r>
            <a:r>
              <a:rPr lang="ko-KR" altLang="ko-KR" sz="2500" dirty="0">
                <a:solidFill>
                  <a:schemeClr val="tx1"/>
                </a:solidFill>
              </a:rPr>
              <a:t> </a:t>
            </a:r>
            <a:r>
              <a:rPr lang="en-US" altLang="ko-KR" sz="2500" dirty="0">
                <a:solidFill>
                  <a:schemeClr val="tx1"/>
                </a:solidFill>
              </a:rPr>
              <a:t>POST </a:t>
            </a:r>
            <a:r>
              <a:rPr lang="ko-KR" altLang="ko-KR" sz="2500" dirty="0">
                <a:solidFill>
                  <a:schemeClr val="tx1"/>
                </a:solidFill>
              </a:rPr>
              <a:t>등록</a:t>
            </a:r>
            <a:r>
              <a:rPr lang="en-US" altLang="ko-KR" sz="2500" dirty="0">
                <a:solidFill>
                  <a:schemeClr val="tx1"/>
                </a:solidFill>
              </a:rPr>
              <a:t> / </a:t>
            </a:r>
            <a:r>
              <a:rPr lang="ko-KR" altLang="ko-KR" sz="2500" dirty="0">
                <a:solidFill>
                  <a:schemeClr val="tx1"/>
                </a:solidFill>
              </a:rPr>
              <a:t>변경</a:t>
            </a:r>
            <a:r>
              <a:rPr lang="en-US" altLang="ko-KR" sz="2500" dirty="0">
                <a:solidFill>
                  <a:schemeClr val="tx1"/>
                </a:solidFill>
              </a:rPr>
              <a:t> / </a:t>
            </a:r>
            <a:r>
              <a:rPr lang="ko-KR" altLang="ko-KR" sz="2500" dirty="0">
                <a:solidFill>
                  <a:schemeClr val="tx1"/>
                </a:solidFill>
              </a:rPr>
              <a:t>삭제 </a:t>
            </a:r>
            <a:br>
              <a:rPr lang="ko-KR" altLang="ko-KR" sz="2500" dirty="0">
                <a:solidFill>
                  <a:schemeClr val="tx1"/>
                </a:solidFill>
              </a:rPr>
            </a:br>
            <a:r>
              <a:rPr lang="en-US" altLang="ko-KR" sz="2500" dirty="0">
                <a:solidFill>
                  <a:schemeClr val="tx1"/>
                </a:solidFill>
              </a:rPr>
              <a:t>	(3</a:t>
            </a:r>
            <a:r>
              <a:rPr lang="ko-KR" altLang="ko-KR" sz="2500" dirty="0">
                <a:solidFill>
                  <a:schemeClr val="tx1"/>
                </a:solidFill>
              </a:rPr>
              <a:t>점</a:t>
            </a:r>
            <a:r>
              <a:rPr lang="en-US" altLang="ko-KR" sz="2500" dirty="0">
                <a:solidFill>
                  <a:schemeClr val="tx1"/>
                </a:solidFill>
              </a:rPr>
              <a:t>) </a:t>
            </a:r>
            <a:r>
              <a:rPr lang="ko-KR" altLang="ko-KR" sz="2500" dirty="0">
                <a:solidFill>
                  <a:schemeClr val="tx1"/>
                </a:solidFill>
              </a:rPr>
              <a:t>그룹 회원 등급 설정 및 등급에 따른 권한 설정</a:t>
            </a:r>
            <a:br>
              <a:rPr lang="ko-KR" altLang="ko-KR" sz="2500" dirty="0">
                <a:solidFill>
                  <a:schemeClr val="tx1"/>
                </a:solidFill>
              </a:rPr>
            </a:br>
            <a:r>
              <a:rPr lang="en-US" altLang="ko-KR" sz="2500" dirty="0">
                <a:solidFill>
                  <a:schemeClr val="tx1"/>
                </a:solidFill>
              </a:rPr>
              <a:t>	(5</a:t>
            </a:r>
            <a:r>
              <a:rPr lang="ko-KR" altLang="ko-KR" sz="2500" dirty="0">
                <a:solidFill>
                  <a:schemeClr val="tx1"/>
                </a:solidFill>
              </a:rPr>
              <a:t>점</a:t>
            </a:r>
            <a:r>
              <a:rPr lang="en-US" altLang="ko-KR" sz="2500" dirty="0">
                <a:solidFill>
                  <a:schemeClr val="tx1"/>
                </a:solidFill>
              </a:rPr>
              <a:t>) </a:t>
            </a:r>
            <a:r>
              <a:rPr lang="ko-KR" altLang="ko-KR" sz="2500" dirty="0">
                <a:solidFill>
                  <a:schemeClr val="tx1"/>
                </a:solidFill>
              </a:rPr>
              <a:t>그룹 전체 쪽지 전달 기능</a:t>
            </a:r>
            <a:br>
              <a:rPr lang="ko-KR" altLang="ko-KR" sz="2000" dirty="0">
                <a:solidFill>
                  <a:schemeClr val="tx1"/>
                </a:solidFill>
              </a:rPr>
            </a:b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 </a:t>
            </a:r>
            <a:br>
              <a:rPr lang="ko-KR" altLang="ko-KR" sz="2000" dirty="0">
                <a:solidFill>
                  <a:schemeClr val="tx1"/>
                </a:solidFill>
              </a:rPr>
            </a:b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62A6E49-B74F-4360-A786-493048E023B4}"/>
              </a:ext>
            </a:extLst>
          </p:cNvPr>
          <p:cNvSpPr txBox="1">
            <a:spLocks/>
          </p:cNvSpPr>
          <p:nvPr/>
        </p:nvSpPr>
        <p:spPr>
          <a:xfrm>
            <a:off x="839664" y="210381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b="1" dirty="0">
                <a:latin typeface="+mj-ea"/>
              </a:rPr>
              <a:t>5.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채점</a:t>
            </a:r>
          </a:p>
        </p:txBody>
      </p:sp>
      <p:pic>
        <p:nvPicPr>
          <p:cNvPr id="8" name="그래픽 7" descr="확인 표시">
            <a:extLst>
              <a:ext uri="{FF2B5EF4-FFF2-40B4-BE49-F238E27FC236}">
                <a16:creationId xmlns:a16="http://schemas.microsoft.com/office/drawing/2014/main" id="{FA1D519B-1C11-4205-8F6E-767FFBD22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4031" y="2144039"/>
            <a:ext cx="3783904" cy="37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2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A791C9-441E-4337-9408-D125ADB4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4786" y="3177288"/>
            <a:ext cx="6343393" cy="1615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88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92747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B5C60-1EE9-4B75-AEC4-3A403FF5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dirty="0">
                <a:solidFill>
                  <a:schemeClr val="tx1"/>
                </a:solidFill>
                <a:latin typeface="+mj-ea"/>
              </a:rPr>
              <a:t>1. </a:t>
            </a:r>
            <a:r>
              <a:rPr lang="ko-KR" altLang="en-US" b="1" dirty="0">
                <a:solidFill>
                  <a:schemeClr val="tx1"/>
                </a:solidFill>
                <a:latin typeface="+mj-ea"/>
              </a:rPr>
              <a:t>구현 방법 및 역할 분담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7A160-3592-4B7D-8FEC-55AA186943FE}"/>
              </a:ext>
            </a:extLst>
          </p:cNvPr>
          <p:cNvSpPr txBox="1"/>
          <p:nvPr/>
        </p:nvSpPr>
        <p:spPr>
          <a:xfrm>
            <a:off x="2035272" y="2805752"/>
            <a:ext cx="7790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기존 </a:t>
            </a:r>
            <a:r>
              <a:rPr lang="en-US" altLang="ko-KR" sz="2800" b="1" dirty="0" err="1"/>
              <a:t>jsp</a:t>
            </a:r>
            <a:r>
              <a:rPr lang="ko-KR" altLang="en-US" sz="2800" b="1" dirty="0"/>
              <a:t>를 활용하여 구현하려 하였으나 </a:t>
            </a:r>
            <a:endParaRPr lang="en-US" altLang="ko-KR" sz="2800" b="1" dirty="0"/>
          </a:p>
          <a:p>
            <a:r>
              <a:rPr lang="ko-KR" altLang="en-US" sz="2800" b="1" dirty="0"/>
              <a:t>학습 시간 부족으로 주어진 기간 내 구현이 </a:t>
            </a:r>
            <a:endParaRPr lang="en-US" altLang="ko-KR" sz="2800" b="1" dirty="0"/>
          </a:p>
          <a:p>
            <a:r>
              <a:rPr lang="ko-KR" altLang="en-US" sz="2800" b="1" dirty="0"/>
              <a:t>힘들 것 같다고 판단되어 </a:t>
            </a:r>
            <a:r>
              <a:rPr lang="en-US" altLang="ko-KR" sz="2800" b="1" dirty="0"/>
              <a:t>C#</a:t>
            </a:r>
            <a:r>
              <a:rPr lang="ko-KR" altLang="en-US" sz="2800" b="1" dirty="0"/>
              <a:t>의 </a:t>
            </a:r>
            <a:r>
              <a:rPr lang="en-US" altLang="ko-KR" sz="2800" b="1" dirty="0" err="1"/>
              <a:t>WinFrom</a:t>
            </a:r>
            <a:r>
              <a:rPr lang="ko-KR" altLang="en-US" sz="2800" b="1" dirty="0"/>
              <a:t>으로 구현하기로 결정하였다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2B17749-5169-44EB-A906-B22A2CE88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44454"/>
              </p:ext>
            </p:extLst>
          </p:nvPr>
        </p:nvGraphicFramePr>
        <p:xfrm>
          <a:off x="1512803" y="2665186"/>
          <a:ext cx="8127999" cy="2590800"/>
        </p:xfrm>
        <a:graphic>
          <a:graphicData uri="http://schemas.openxmlformats.org/drawingml/2006/table">
            <a:tbl>
              <a:tblPr firstRow="1" bandRow="1"/>
              <a:tblGrid>
                <a:gridCol w="2709333">
                  <a:extLst>
                    <a:ext uri="{9D8B030D-6E8A-4147-A177-3AD203B41FA5}">
                      <a16:colId xmlns:a16="http://schemas.microsoft.com/office/drawing/2014/main" val="10285668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309728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405434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기존 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바뀐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5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정명관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데이터 베이스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홈 파트 및 코드종합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629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박승현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회원가입 및 그룹 파트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459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이대호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웹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정보수정 및 전체 파트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5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정연범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웹 프로그래밍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그룹 및 쪽지 파트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57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</a:rPr>
                        <a:t>정햇살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및 친구파트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4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김원준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데이터 베이스 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그룹 파트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3945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DF3BB6-8A3B-41BE-BD55-3CF5ED4860A4}"/>
              </a:ext>
            </a:extLst>
          </p:cNvPr>
          <p:cNvSpPr txBox="1"/>
          <p:nvPr/>
        </p:nvSpPr>
        <p:spPr>
          <a:xfrm>
            <a:off x="1202919" y="1950239"/>
            <a:ext cx="2877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1) </a:t>
            </a:r>
            <a:r>
              <a:rPr lang="ko-KR" altLang="en-US" sz="2800" b="1" dirty="0"/>
              <a:t>구현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3BDD-829B-4116-B607-1B818400B54B}"/>
              </a:ext>
            </a:extLst>
          </p:cNvPr>
          <p:cNvSpPr txBox="1"/>
          <p:nvPr/>
        </p:nvSpPr>
        <p:spPr>
          <a:xfrm>
            <a:off x="1270169" y="1970741"/>
            <a:ext cx="2743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2) </a:t>
            </a:r>
            <a:r>
              <a:rPr lang="ko-KR" altLang="en-US" sz="2800" b="1" dirty="0"/>
              <a:t>역할 분담</a:t>
            </a:r>
          </a:p>
        </p:txBody>
      </p:sp>
    </p:spTree>
    <p:extLst>
      <p:ext uri="{BB962C8B-B14F-4D97-AF65-F5344CB8AC3E}">
        <p14:creationId xmlns:p14="http://schemas.microsoft.com/office/powerpoint/2010/main" val="15336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B5C60-1EE9-4B75-AEC4-3A403FF5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600" b="1" dirty="0">
                <a:latin typeface="+mj-ea"/>
              </a:rPr>
              <a:t>2</a:t>
            </a:r>
            <a:r>
              <a:rPr lang="en-US" altLang="ko-KR" b="1" dirty="0">
                <a:latin typeface="+mj-ea"/>
              </a:rPr>
              <a:t>. </a:t>
            </a:r>
            <a:r>
              <a:rPr lang="ko-KR" altLang="en-US" b="1" dirty="0">
                <a:latin typeface="+mj-ea"/>
              </a:rPr>
              <a:t>컨셉</a:t>
            </a:r>
          </a:p>
        </p:txBody>
      </p:sp>
      <p:pic>
        <p:nvPicPr>
          <p:cNvPr id="10" name="내용 개체 틀 9" descr="표 설정">
            <a:extLst>
              <a:ext uri="{FF2B5EF4-FFF2-40B4-BE49-F238E27FC236}">
                <a16:creationId xmlns:a16="http://schemas.microsoft.com/office/drawing/2014/main" id="{42278994-0AA6-4BCD-8AFB-03C091AAE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4462" y="1805777"/>
            <a:ext cx="2200275" cy="220027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77A160-3592-4B7D-8FEC-55AA186943FE}"/>
              </a:ext>
            </a:extLst>
          </p:cNvPr>
          <p:cNvSpPr txBox="1"/>
          <p:nvPr/>
        </p:nvSpPr>
        <p:spPr>
          <a:xfrm>
            <a:off x="2059434" y="4277379"/>
            <a:ext cx="77903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sz="2000" dirty="0"/>
              <a:t>나만 아는 </a:t>
            </a:r>
            <a:r>
              <a:rPr lang="ko-KR" altLang="en-US" sz="2400" b="1" dirty="0"/>
              <a:t>숨겨진 맛집</a:t>
            </a:r>
            <a:r>
              <a:rPr lang="en-US" altLang="ko-KR" sz="2000" dirty="0"/>
              <a:t>,</a:t>
            </a:r>
            <a:r>
              <a:rPr lang="ko-KR" altLang="en-US" sz="2400" b="1" dirty="0"/>
              <a:t>추천 하고 싶은 맛집 </a:t>
            </a:r>
            <a:r>
              <a:rPr lang="ko-KR" altLang="en-US" sz="2000" dirty="0"/>
              <a:t>을 공유해보자</a:t>
            </a:r>
            <a:r>
              <a:rPr lang="en-US" altLang="ko-KR" sz="2000" dirty="0"/>
              <a:t>!</a:t>
            </a:r>
          </a:p>
          <a:p>
            <a:pPr algn="ctr"/>
            <a:r>
              <a:rPr lang="ko-KR" altLang="en-US" sz="2400" b="1" dirty="0"/>
              <a:t>지역별</a:t>
            </a:r>
            <a:r>
              <a:rPr lang="en-US" altLang="ko-KR" sz="2400" b="1" dirty="0"/>
              <a:t>,</a:t>
            </a:r>
            <a:r>
              <a:rPr lang="ko-KR" altLang="en-US" sz="2400" b="1" dirty="0"/>
              <a:t>메뉴별</a:t>
            </a:r>
            <a:r>
              <a:rPr lang="ko-KR" altLang="en-US" sz="2000" dirty="0"/>
              <a:t>로 그룹을 만들어 맛집 공유</a:t>
            </a:r>
            <a:r>
              <a:rPr lang="en-US" altLang="ko-KR" sz="2000" dirty="0"/>
              <a:t>,</a:t>
            </a:r>
            <a:r>
              <a:rPr lang="ko-KR" altLang="en-US" sz="2000" dirty="0"/>
              <a:t>친목도모</a:t>
            </a:r>
            <a:endParaRPr lang="en-US" altLang="ko-KR" sz="2000" dirty="0"/>
          </a:p>
          <a:p>
            <a:pPr algn="ctr"/>
            <a:r>
              <a:rPr lang="ko-KR" altLang="en-US" sz="2000" dirty="0"/>
              <a:t>올려진 포스트에 부족한 정보는 </a:t>
            </a:r>
            <a:r>
              <a:rPr lang="ko-KR" altLang="en-US" sz="2400" b="1" dirty="0"/>
              <a:t>쪽지</a:t>
            </a:r>
            <a:r>
              <a:rPr lang="ko-KR" altLang="en-US" sz="2000" dirty="0"/>
              <a:t>로 주고받을 수 있다</a:t>
            </a:r>
            <a:endParaRPr lang="en-US" altLang="ko-KR" sz="2000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5D473-C8B6-47CA-A5D9-22C768755EEB}"/>
              </a:ext>
            </a:extLst>
          </p:cNvPr>
          <p:cNvSpPr txBox="1"/>
          <p:nvPr/>
        </p:nvSpPr>
        <p:spPr>
          <a:xfrm>
            <a:off x="4957562" y="3860081"/>
            <a:ext cx="2465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맛집 </a:t>
            </a:r>
            <a:r>
              <a:rPr lang="en-US" altLang="ko-KR" sz="3200" b="1" dirty="0"/>
              <a:t>SNS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6016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9613B-F446-4C83-B98E-553FA305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3</a:t>
            </a:r>
            <a:r>
              <a:rPr lang="en-US" altLang="ko-KR" b="1" dirty="0">
                <a:latin typeface="+mj-ea"/>
              </a:rPr>
              <a:t>.</a:t>
            </a:r>
            <a:r>
              <a:rPr lang="ko-KR" altLang="en-US" b="1" dirty="0">
                <a:latin typeface="+mj-ea"/>
              </a:rPr>
              <a:t> 특징과 장점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33F21-0966-4D01-9E49-4DFB9CC3E90E}"/>
              </a:ext>
            </a:extLst>
          </p:cNvPr>
          <p:cNvSpPr txBox="1"/>
          <p:nvPr/>
        </p:nvSpPr>
        <p:spPr>
          <a:xfrm>
            <a:off x="657546" y="1993187"/>
            <a:ext cx="119077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3500" b="1" dirty="0"/>
              <a:t>-</a:t>
            </a:r>
            <a:r>
              <a:rPr lang="ko-KR" altLang="en-US" sz="3500" b="1" dirty="0"/>
              <a:t>특징 </a:t>
            </a:r>
            <a:endParaRPr lang="en-US" altLang="ko-KR" sz="3500" b="1" dirty="0"/>
          </a:p>
          <a:p>
            <a:pPr latinLnBrk="1"/>
            <a:r>
              <a:rPr lang="en-US" altLang="ko-KR" sz="3000" b="1" dirty="0"/>
              <a:t>	</a:t>
            </a:r>
            <a:r>
              <a:rPr lang="en-US" altLang="ko-KR" sz="2500" dirty="0" err="1"/>
              <a:t>WinForm</a:t>
            </a:r>
            <a:r>
              <a:rPr lang="ko-KR" altLang="en-US" sz="2500" dirty="0"/>
              <a:t>임에도 불구하고 높은 수준의 디자인을 보여주고 있다</a:t>
            </a:r>
            <a:r>
              <a:rPr lang="en-US" altLang="ko-KR" sz="2500" dirty="0"/>
              <a:t>.</a:t>
            </a:r>
          </a:p>
          <a:p>
            <a:pPr latinLnBrk="1"/>
            <a:r>
              <a:rPr lang="en-US" altLang="ko-KR" sz="2500" dirty="0"/>
              <a:t>	</a:t>
            </a:r>
            <a:r>
              <a:rPr lang="ko-KR" altLang="en-US" sz="2500" dirty="0"/>
              <a:t>공공데이터를 활용하여 자료의 신빙성을 높였다</a:t>
            </a:r>
            <a:r>
              <a:rPr lang="en-US" altLang="ko-KR" sz="2500" dirty="0"/>
              <a:t>.</a:t>
            </a:r>
          </a:p>
          <a:p>
            <a:pPr latinLnBrk="1"/>
            <a:r>
              <a:rPr lang="en-US" altLang="ko-KR" sz="3000" b="1" dirty="0"/>
              <a:t>	</a:t>
            </a:r>
          </a:p>
          <a:p>
            <a:pPr marL="457200" indent="-457200" latinLnBrk="1">
              <a:buFontTx/>
              <a:buChar char="-"/>
            </a:pPr>
            <a:r>
              <a:rPr lang="ko-KR" altLang="en-US" sz="3500" b="1" dirty="0"/>
              <a:t>장점</a:t>
            </a:r>
            <a:r>
              <a:rPr lang="en-US" altLang="ko-KR" sz="3500" dirty="0"/>
              <a:t> </a:t>
            </a:r>
          </a:p>
          <a:p>
            <a:pPr latinLnBrk="1"/>
            <a:r>
              <a:rPr lang="en-US" altLang="ko-KR" sz="2500" dirty="0"/>
              <a:t>	</a:t>
            </a:r>
            <a:r>
              <a:rPr lang="ko-KR" altLang="en-US" sz="2500" dirty="0"/>
              <a:t>알아보기 쉬운 </a:t>
            </a:r>
            <a:r>
              <a:rPr lang="en-US" altLang="ko-KR" sz="2500" dirty="0"/>
              <a:t>UI</a:t>
            </a:r>
            <a:r>
              <a:rPr lang="ko-KR" altLang="en-US" sz="2500" dirty="0"/>
              <a:t>로 사용자들이 복잡하지 않고 쉽게 쓸 수 있다</a:t>
            </a:r>
            <a:r>
              <a:rPr lang="en-US" altLang="ko-KR" sz="2500" dirty="0"/>
              <a:t>. </a:t>
            </a:r>
          </a:p>
          <a:p>
            <a:pPr latinLnBrk="1"/>
            <a:r>
              <a:rPr lang="en-US" altLang="ko-KR" sz="2500" dirty="0"/>
              <a:t>	</a:t>
            </a:r>
            <a:r>
              <a:rPr lang="ko-KR" altLang="en-US" sz="2500" dirty="0"/>
              <a:t>또 음식점에 대한 그룹이 있어서 커뮤니티를 형성할 수 있으며 이용자들에게 </a:t>
            </a:r>
            <a:endParaRPr lang="en-US" altLang="ko-KR" sz="2500" dirty="0"/>
          </a:p>
          <a:p>
            <a:pPr latinLnBrk="1"/>
            <a:r>
              <a:rPr lang="en-US" altLang="ko-KR" sz="2500" dirty="0"/>
              <a:t>	</a:t>
            </a:r>
            <a:r>
              <a:rPr lang="ko-KR" altLang="en-US" sz="2500" dirty="0"/>
              <a:t>더 많은 정보를 준다</a:t>
            </a:r>
            <a:r>
              <a:rPr lang="en-US" altLang="ko-KR" sz="2500" dirty="0"/>
              <a:t>.  </a:t>
            </a:r>
            <a:r>
              <a:rPr lang="ko-KR" altLang="en-US" sz="2500" dirty="0"/>
              <a:t>또 영업점에서도 사람들의 후기를 통해 홍보효과를 </a:t>
            </a:r>
            <a:endParaRPr lang="en-US" altLang="ko-KR" sz="2500" dirty="0"/>
          </a:p>
          <a:p>
            <a:pPr latinLnBrk="1"/>
            <a:r>
              <a:rPr lang="en-US" altLang="ko-KR" sz="2500" dirty="0"/>
              <a:t>	</a:t>
            </a:r>
            <a:r>
              <a:rPr lang="ko-KR" altLang="en-US" sz="2500" dirty="0"/>
              <a:t>누릴 수 있고 이용자들과 쉽게 소통할 수 있다</a:t>
            </a:r>
            <a:r>
              <a:rPr lang="en-US" altLang="ko-KR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068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6904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ko-KR" sz="2900" dirty="0"/>
              <a:t>로그인 기능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endParaRPr lang="en-US" altLang="ko-KR" sz="2500" dirty="0"/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로그인을 할 수 있는 화면이다</a:t>
            </a:r>
            <a:r>
              <a:rPr lang="en-US" altLang="ko-KR" sz="2500" dirty="0"/>
              <a:t>.</a:t>
            </a:r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회원가입으로 넘어가는</a:t>
            </a:r>
            <a:endParaRPr lang="en-US" altLang="ko-KR" sz="2500" dirty="0"/>
          </a:p>
          <a:p>
            <a:r>
              <a:rPr lang="ko-KR" altLang="en-US" sz="2500" dirty="0"/>
              <a:t>버튼이 있다</a:t>
            </a:r>
            <a:r>
              <a:rPr lang="en-US" altLang="ko-KR" sz="2500" dirty="0"/>
              <a:t>. 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42F567-949A-4E2B-B2ED-AC36FA2E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74" y="2614814"/>
            <a:ext cx="6885571" cy="39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7609" y="2018731"/>
            <a:ext cx="6904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신규 회원 가입 및 회원 정보 수정 기능</a:t>
            </a:r>
            <a:r>
              <a:rPr lang="en-US" altLang="ko-KR" sz="2900" dirty="0"/>
              <a:t>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회원가입을 할 수 있는 화면과 로그인 후 회원정보를 수정할 수 있는 기능이다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8EFABE-D986-4386-98C2-B8F756F5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88" y="2754077"/>
            <a:ext cx="3545768" cy="37584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3FA899-7E64-4643-9D2B-FECAA7CCA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023" y="2753910"/>
            <a:ext cx="3908209" cy="380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0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349756" y="2018731"/>
            <a:ext cx="6904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 </a:t>
            </a:r>
            <a:r>
              <a:rPr lang="ko-KR" altLang="en-US" sz="2900" dirty="0"/>
              <a:t>다른 회원 검색 기능 </a:t>
            </a:r>
            <a:r>
              <a:rPr lang="en-US" altLang="ko-KR" sz="2900" dirty="0"/>
              <a:t>- </a:t>
            </a:r>
            <a:r>
              <a:rPr lang="ko-KR" altLang="en-US" sz="2900" dirty="0"/>
              <a:t> </a:t>
            </a:r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51339" y="2747748"/>
            <a:ext cx="381908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아이디</a:t>
            </a:r>
            <a:r>
              <a:rPr lang="en-US" altLang="ko-KR" sz="2500" dirty="0"/>
              <a:t>,</a:t>
            </a:r>
            <a:r>
              <a:rPr lang="ko-KR" altLang="en-US" sz="2500" dirty="0" err="1"/>
              <a:t>이름을입력하여</a:t>
            </a:r>
            <a:r>
              <a:rPr lang="ko-KR" altLang="en-US" sz="2500" dirty="0"/>
              <a:t>        회원을 찾을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r>
              <a:rPr lang="en-US" altLang="ko-KR" sz="2500" dirty="0"/>
              <a:t>-</a:t>
            </a:r>
            <a:r>
              <a:rPr lang="ko-KR" altLang="en-US" sz="2500" dirty="0"/>
              <a:t>회원 검색후에 </a:t>
            </a:r>
            <a:r>
              <a:rPr lang="ko-KR" altLang="en-US" sz="2500" dirty="0" err="1"/>
              <a:t>팔로우</a:t>
            </a:r>
            <a:r>
              <a:rPr lang="en-US" altLang="ko-KR" sz="2500" dirty="0"/>
              <a:t>,</a:t>
            </a:r>
            <a:r>
              <a:rPr lang="ko-KR" altLang="en-US" sz="2500" dirty="0" err="1"/>
              <a:t>언팔로우를</a:t>
            </a:r>
            <a:r>
              <a:rPr lang="ko-KR" altLang="en-US" sz="2500" dirty="0"/>
              <a:t> 할 수 있다</a:t>
            </a:r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3AE5E-84B6-4E2E-9844-5AE6725A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8" y="2659598"/>
            <a:ext cx="7801583" cy="32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67F8D-8E2E-431F-8E75-2197E0F5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6600" b="1" dirty="0">
                <a:latin typeface="+mj-ea"/>
              </a:rPr>
              <a:t>4.</a:t>
            </a:r>
            <a:r>
              <a:rPr lang="ko-KR" altLang="en-US" sz="6600" b="1" dirty="0">
                <a:latin typeface="+mj-ea"/>
              </a:rPr>
              <a:t> </a:t>
            </a:r>
            <a:r>
              <a:rPr lang="ko-KR" altLang="en-US" b="1" dirty="0">
                <a:latin typeface="+mj-ea"/>
              </a:rPr>
              <a:t>각 기능의 사진과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7B23D-BFA2-4267-8468-C5F9F13FC8BD}"/>
              </a:ext>
            </a:extLst>
          </p:cNvPr>
          <p:cNvSpPr txBox="1"/>
          <p:nvPr/>
        </p:nvSpPr>
        <p:spPr>
          <a:xfrm>
            <a:off x="297505" y="1945282"/>
            <a:ext cx="690496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900" dirty="0"/>
              <a:t>-</a:t>
            </a:r>
            <a:r>
              <a:rPr lang="ko-KR" altLang="en-US" sz="2900" dirty="0"/>
              <a:t>사진 등록 기능 </a:t>
            </a:r>
            <a:r>
              <a:rPr lang="en-US" altLang="ko-KR" sz="2900" dirty="0"/>
              <a:t>(1)-</a:t>
            </a:r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en-US" altLang="ko-KR" sz="2900" dirty="0"/>
          </a:p>
          <a:p>
            <a:endParaRPr lang="ko-KR" altLang="en-US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3C8CF-A92C-422D-84E5-6270C373BFCA}"/>
              </a:ext>
            </a:extLst>
          </p:cNvPr>
          <p:cNvSpPr txBox="1"/>
          <p:nvPr/>
        </p:nvSpPr>
        <p:spPr>
          <a:xfrm>
            <a:off x="8129303" y="2753910"/>
            <a:ext cx="39082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/>
              <a:t>&lt;</a:t>
            </a:r>
            <a:r>
              <a:rPr lang="ko-KR" altLang="en-US" sz="2500" dirty="0"/>
              <a:t>설명</a:t>
            </a:r>
            <a:r>
              <a:rPr lang="en-US" altLang="ko-KR" sz="2500" dirty="0"/>
              <a:t>&gt;</a:t>
            </a:r>
          </a:p>
          <a:p>
            <a:r>
              <a:rPr lang="en-US" altLang="ko-KR" sz="2500" dirty="0"/>
              <a:t>-POST</a:t>
            </a:r>
            <a:r>
              <a:rPr lang="ko-KR" altLang="en-US" sz="2500" dirty="0"/>
              <a:t>기능에서 사진을 삽입하고 글을 등록할 수 있다</a:t>
            </a:r>
            <a:r>
              <a:rPr lang="en-US" altLang="ko-KR" sz="2500" dirty="0"/>
              <a:t>.</a:t>
            </a:r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en-US" altLang="ko-KR" sz="2500" dirty="0"/>
          </a:p>
          <a:p>
            <a:endParaRPr lang="ko-KR" altLang="en-US" sz="2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024104-8F41-4735-8684-E64A2652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68" y="2677979"/>
            <a:ext cx="7106059" cy="19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69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">
  <a:themeElements>
    <a:clrScheme name="줄무늬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줄무늬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줄무늬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856</Words>
  <Application>Microsoft Office PowerPoint</Application>
  <PresentationFormat>와이드스크린</PresentationFormat>
  <Paragraphs>378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Corbel</vt:lpstr>
      <vt:lpstr>Wingdings</vt:lpstr>
      <vt:lpstr>줄무늬</vt:lpstr>
      <vt:lpstr>실감 데이터 최종 결과 발표</vt:lpstr>
      <vt:lpstr>목차</vt:lpstr>
      <vt:lpstr>1. 구현 방법 및 역할 분담</vt:lpstr>
      <vt:lpstr>2. 컨셉</vt:lpstr>
      <vt:lpstr>3. 특징과 장점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4. 각 기능의 사진과 설명</vt:lpstr>
      <vt:lpstr> (20점) 컨셉에 맞는 적절한 구성 (5점) 신규 회원 가입 및 회원 정보 수정 기능 (5점) 로그인 기능 (5점) 다른 회원 검색 기능 (ex: 이름, 나이, 성별, 지역) (5점) 사진 등록 기능: 회원 정보 / 내 글 (POST)     (10점) 내 글 등록 (POST)  / 변경 / 삭제 (10점) 다른 회원 Follow/Unfollow 기능 (UI 로 확인 가능 해야 함) (10점) 댓글 등록 / 변경 / 삭제 (10점) 나를 Follow 하는 회원 리스트 확인 / 나를 Unfollow 한 회원 리스트 확인 (10점) 현재 회원의 Post 와 Follow 중인 다른 회원 Post 의 시간 순서 배열 (새로 고침 가능 해야 함) (10점) 10번 에서 Post 내용 검색 기능 (10점) 비밀 POST 기능: 본인만 보이는 POST (나를 Follow 하고 있는 회원 에게도 보여지지 않음) (10점) 공공 데이터 활용 (어떤 식이든 활용만 하면 OK) </vt:lpstr>
      <vt:lpstr>-Advanced topics   (20점) 회원 쪽지 기능  (10점) 쪽지 발송 기능   (10점) 수신 시간 확인 기능 (보낸 사람이 받은 사람의 쪽지 읽은 시간 확인)  (20점) 그룹 기능  (3점) 그룹 생성 / 그룹 삭제 / 그룹 검색  (6점) 그룹 가입 / 그룹 탈퇴 / 그룹 회원 검색  (3점) 그룹 회원용 POST 등록 / 변경 / 삭제   (3점) 그룹 회원 등급 설정 및 등급에 따른 권한 설정  (5점) 그룹 전체 쪽지 전달 기능   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실감 데이터 주제 발표</dc:title>
  <cp:lastModifiedBy>김원준</cp:lastModifiedBy>
  <cp:revision>71</cp:revision>
  <dcterms:modified xsi:type="dcterms:W3CDTF">2019-12-15T08:12:44Z</dcterms:modified>
</cp:coreProperties>
</file>